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4" r:id="rId6"/>
    <p:sldId id="263" r:id="rId7"/>
    <p:sldId id="261" r:id="rId8"/>
    <p:sldId id="273" r:id="rId9"/>
    <p:sldId id="262" r:id="rId10"/>
    <p:sldId id="259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270C3-590A-428C-9CB8-87628B0AE9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25BA0-F257-4A17-8953-4744F42F316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сопоставлять</a:t>
          </a:r>
        </a:p>
      </dgm:t>
    </dgm:pt>
    <dgm:pt modelId="{04F0F08A-F8C9-40CC-89DA-805E8E3EA163}" type="parTrans" cxnId="{D55CAF7D-ADD2-4C13-817F-88EAC8BF20E3}">
      <dgm:prSet/>
      <dgm:spPr/>
      <dgm:t>
        <a:bodyPr/>
        <a:lstStyle/>
        <a:p>
          <a:endParaRPr lang="ru-RU"/>
        </a:p>
      </dgm:t>
    </dgm:pt>
    <dgm:pt modelId="{47B9B004-805F-4607-A76C-0268F1ADCEE3}" type="sibTrans" cxnId="{D55CAF7D-ADD2-4C13-817F-88EAC8BF20E3}">
      <dgm:prSet/>
      <dgm:spPr/>
      <dgm:t>
        <a:bodyPr/>
        <a:lstStyle/>
        <a:p>
          <a:endParaRPr lang="ru-RU"/>
        </a:p>
      </dgm:t>
    </dgm:pt>
    <dgm:pt modelId="{B4DDA53F-191F-455D-B642-B5114B2850F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группировать</a:t>
          </a:r>
        </a:p>
      </dgm:t>
    </dgm:pt>
    <dgm:pt modelId="{676B84B9-8B01-441F-93A2-45705224CA25}" type="parTrans" cxnId="{ED5D0EAE-D4EB-44CB-9811-D2CFBA5610E1}">
      <dgm:prSet/>
      <dgm:spPr/>
      <dgm:t>
        <a:bodyPr/>
        <a:lstStyle/>
        <a:p>
          <a:endParaRPr lang="ru-RU"/>
        </a:p>
      </dgm:t>
    </dgm:pt>
    <dgm:pt modelId="{A346B63B-BEE7-40D7-A615-9EF8136FAC2A}" type="sibTrans" cxnId="{ED5D0EAE-D4EB-44CB-9811-D2CFBA5610E1}">
      <dgm:prSet/>
      <dgm:spPr/>
      <dgm:t>
        <a:bodyPr/>
        <a:lstStyle/>
        <a:p>
          <a:endParaRPr lang="ru-RU"/>
        </a:p>
      </dgm:t>
    </dgm:pt>
    <dgm:pt modelId="{32A8FE38-6DCA-43E2-B463-F66FC5959FD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обобщать</a:t>
          </a:r>
        </a:p>
      </dgm:t>
    </dgm:pt>
    <dgm:pt modelId="{212D12F3-7DDA-4529-96EB-CD231E3706C9}" type="parTrans" cxnId="{BE8E7EFC-408A-4B09-BF46-B61889E36C6E}">
      <dgm:prSet/>
      <dgm:spPr/>
      <dgm:t>
        <a:bodyPr/>
        <a:lstStyle/>
        <a:p>
          <a:endParaRPr lang="ru-RU"/>
        </a:p>
      </dgm:t>
    </dgm:pt>
    <dgm:pt modelId="{D9E77CEB-D3CF-4FC5-AA70-3415F4B57275}" type="sibTrans" cxnId="{BE8E7EFC-408A-4B09-BF46-B61889E36C6E}">
      <dgm:prSet/>
      <dgm:spPr/>
      <dgm:t>
        <a:bodyPr/>
        <a:lstStyle/>
        <a:p>
          <a:endParaRPr lang="ru-RU"/>
        </a:p>
      </dgm:t>
    </dgm:pt>
    <dgm:pt modelId="{574AFD48-B1A4-4012-8410-FF4E5DA28FB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классифицировать</a:t>
          </a:r>
        </a:p>
      </dgm:t>
    </dgm:pt>
    <dgm:pt modelId="{C59C43E9-1714-480B-B2F8-9D30744225C0}" type="parTrans" cxnId="{3784E914-1083-40C7-ABC0-0C27314EC7A6}">
      <dgm:prSet/>
      <dgm:spPr/>
      <dgm:t>
        <a:bodyPr/>
        <a:lstStyle/>
        <a:p>
          <a:endParaRPr lang="ru-RU"/>
        </a:p>
      </dgm:t>
    </dgm:pt>
    <dgm:pt modelId="{A2A872D8-1031-489A-9A73-EF673364FE1E}" type="sibTrans" cxnId="{3784E914-1083-40C7-ABC0-0C27314EC7A6}">
      <dgm:prSet/>
      <dgm:spPr/>
      <dgm:t>
        <a:bodyPr/>
        <a:lstStyle/>
        <a:p>
          <a:endParaRPr lang="ru-RU"/>
        </a:p>
      </dgm:t>
    </dgm:pt>
    <dgm:pt modelId="{9B40153D-D103-4F4F-8A9F-93C23D84023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запоминать</a:t>
          </a:r>
        </a:p>
      </dgm:t>
    </dgm:pt>
    <dgm:pt modelId="{9A056068-2677-4BB8-BFCE-F594B2F45E75}" type="parTrans" cxnId="{870CD0C4-5777-44D0-80C4-C80FF2E5284B}">
      <dgm:prSet/>
      <dgm:spPr/>
      <dgm:t>
        <a:bodyPr/>
        <a:lstStyle/>
        <a:p>
          <a:endParaRPr lang="ru-RU"/>
        </a:p>
      </dgm:t>
    </dgm:pt>
    <dgm:pt modelId="{DE864EA9-666E-4D1F-8527-B571E6BB5A93}" type="sibTrans" cxnId="{870CD0C4-5777-44D0-80C4-C80FF2E5284B}">
      <dgm:prSet/>
      <dgm:spPr/>
      <dgm:t>
        <a:bodyPr/>
        <a:lstStyle/>
        <a:p>
          <a:endParaRPr lang="ru-RU"/>
        </a:p>
      </dgm:t>
    </dgm:pt>
    <dgm:pt modelId="{94BB93CF-0D3D-4FF8-84EB-64E54236DF3F}" type="pres">
      <dgm:prSet presAssocID="{45A270C3-590A-428C-9CB8-87628B0AE9C1}" presName="Name0" presStyleCnt="0">
        <dgm:presLayoutVars>
          <dgm:dir/>
          <dgm:resizeHandles val="exact"/>
        </dgm:presLayoutVars>
      </dgm:prSet>
      <dgm:spPr/>
    </dgm:pt>
    <dgm:pt modelId="{1CA77C47-BDBD-403B-895E-907C30AEB8B9}" type="pres">
      <dgm:prSet presAssocID="{45A270C3-590A-428C-9CB8-87628B0AE9C1}" presName="cycle" presStyleCnt="0"/>
      <dgm:spPr/>
    </dgm:pt>
    <dgm:pt modelId="{836014AC-4328-4B94-A32D-A52C8B335489}" type="pres">
      <dgm:prSet presAssocID="{BAB25BA0-F257-4A17-8953-4744F42F316D}" presName="nodeFirstNode" presStyleLbl="node1" presStyleIdx="0" presStyleCnt="5">
        <dgm:presLayoutVars>
          <dgm:bulletEnabled val="1"/>
        </dgm:presLayoutVars>
      </dgm:prSet>
      <dgm:spPr/>
    </dgm:pt>
    <dgm:pt modelId="{86DCBFB0-F593-479F-BDB3-24AE8E987CB2}" type="pres">
      <dgm:prSet presAssocID="{47B9B004-805F-4607-A76C-0268F1ADCEE3}" presName="sibTransFirstNode" presStyleLbl="bgShp" presStyleIdx="0" presStyleCnt="1"/>
      <dgm:spPr/>
    </dgm:pt>
    <dgm:pt modelId="{2A05D70B-5A9E-4D5A-BB6E-95A8BB21283A}" type="pres">
      <dgm:prSet presAssocID="{B4DDA53F-191F-455D-B642-B5114B2850F0}" presName="nodeFollowingNodes" presStyleLbl="node1" presStyleIdx="1" presStyleCnt="5">
        <dgm:presLayoutVars>
          <dgm:bulletEnabled val="1"/>
        </dgm:presLayoutVars>
      </dgm:prSet>
      <dgm:spPr/>
    </dgm:pt>
    <dgm:pt modelId="{8B34CBEB-1DF2-4FE2-BAD3-89B1EC931E0B}" type="pres">
      <dgm:prSet presAssocID="{32A8FE38-6DCA-43E2-B463-F66FC5959FDD}" presName="nodeFollowingNodes" presStyleLbl="node1" presStyleIdx="2" presStyleCnt="5">
        <dgm:presLayoutVars>
          <dgm:bulletEnabled val="1"/>
        </dgm:presLayoutVars>
      </dgm:prSet>
      <dgm:spPr/>
    </dgm:pt>
    <dgm:pt modelId="{32A47616-9967-474D-9CF2-C21511529458}" type="pres">
      <dgm:prSet presAssocID="{574AFD48-B1A4-4012-8410-FF4E5DA28FBF}" presName="nodeFollowingNodes" presStyleLbl="node1" presStyleIdx="3" presStyleCnt="5">
        <dgm:presLayoutVars>
          <dgm:bulletEnabled val="1"/>
        </dgm:presLayoutVars>
      </dgm:prSet>
      <dgm:spPr/>
    </dgm:pt>
    <dgm:pt modelId="{509C0E87-5D52-4154-A28D-5E02C8EFD44E}" type="pres">
      <dgm:prSet presAssocID="{9B40153D-D103-4F4F-8A9F-93C23D84023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784E914-1083-40C7-ABC0-0C27314EC7A6}" srcId="{45A270C3-590A-428C-9CB8-87628B0AE9C1}" destId="{574AFD48-B1A4-4012-8410-FF4E5DA28FBF}" srcOrd="3" destOrd="0" parTransId="{C59C43E9-1714-480B-B2F8-9D30744225C0}" sibTransId="{A2A872D8-1031-489A-9A73-EF673364FE1E}"/>
    <dgm:cxn modelId="{9B570026-D0DE-4898-8511-1B973BCF1831}" type="presOf" srcId="{BAB25BA0-F257-4A17-8953-4744F42F316D}" destId="{836014AC-4328-4B94-A32D-A52C8B335489}" srcOrd="0" destOrd="0" presId="urn:microsoft.com/office/officeart/2005/8/layout/cycle3"/>
    <dgm:cxn modelId="{8A719627-DFE5-436E-9A93-4A50DE307528}" type="presOf" srcId="{47B9B004-805F-4607-A76C-0268F1ADCEE3}" destId="{86DCBFB0-F593-479F-BDB3-24AE8E987CB2}" srcOrd="0" destOrd="0" presId="urn:microsoft.com/office/officeart/2005/8/layout/cycle3"/>
    <dgm:cxn modelId="{C20E8732-21CE-4210-9DE2-7E1A2FA5E995}" type="presOf" srcId="{574AFD48-B1A4-4012-8410-FF4E5DA28FBF}" destId="{32A47616-9967-474D-9CF2-C21511529458}" srcOrd="0" destOrd="0" presId="urn:microsoft.com/office/officeart/2005/8/layout/cycle3"/>
    <dgm:cxn modelId="{56967E5F-7788-4158-811C-DFC99E63AE85}" type="presOf" srcId="{B4DDA53F-191F-455D-B642-B5114B2850F0}" destId="{2A05D70B-5A9E-4D5A-BB6E-95A8BB21283A}" srcOrd="0" destOrd="0" presId="urn:microsoft.com/office/officeart/2005/8/layout/cycle3"/>
    <dgm:cxn modelId="{F6208277-53F9-4A25-AEDC-951DB8D4A5ED}" type="presOf" srcId="{45A270C3-590A-428C-9CB8-87628B0AE9C1}" destId="{94BB93CF-0D3D-4FF8-84EB-64E54236DF3F}" srcOrd="0" destOrd="0" presId="urn:microsoft.com/office/officeart/2005/8/layout/cycle3"/>
    <dgm:cxn modelId="{D55CAF7D-ADD2-4C13-817F-88EAC8BF20E3}" srcId="{45A270C3-590A-428C-9CB8-87628B0AE9C1}" destId="{BAB25BA0-F257-4A17-8953-4744F42F316D}" srcOrd="0" destOrd="0" parTransId="{04F0F08A-F8C9-40CC-89DA-805E8E3EA163}" sibTransId="{47B9B004-805F-4607-A76C-0268F1ADCEE3}"/>
    <dgm:cxn modelId="{ED5D0EAE-D4EB-44CB-9811-D2CFBA5610E1}" srcId="{45A270C3-590A-428C-9CB8-87628B0AE9C1}" destId="{B4DDA53F-191F-455D-B642-B5114B2850F0}" srcOrd="1" destOrd="0" parTransId="{676B84B9-8B01-441F-93A2-45705224CA25}" sibTransId="{A346B63B-BEE7-40D7-A615-9EF8136FAC2A}"/>
    <dgm:cxn modelId="{4C9545BA-00EF-4F4B-AB1B-891AA7989ACA}" type="presOf" srcId="{32A8FE38-6DCA-43E2-B463-F66FC5959FDD}" destId="{8B34CBEB-1DF2-4FE2-BAD3-89B1EC931E0B}" srcOrd="0" destOrd="0" presId="urn:microsoft.com/office/officeart/2005/8/layout/cycle3"/>
    <dgm:cxn modelId="{870CD0C4-5777-44D0-80C4-C80FF2E5284B}" srcId="{45A270C3-590A-428C-9CB8-87628B0AE9C1}" destId="{9B40153D-D103-4F4F-8A9F-93C23D840237}" srcOrd="4" destOrd="0" parTransId="{9A056068-2677-4BB8-BFCE-F594B2F45E75}" sibTransId="{DE864EA9-666E-4D1F-8527-B571E6BB5A93}"/>
    <dgm:cxn modelId="{D2D839FC-D4FF-4E47-88A3-C01A29B43DD2}" type="presOf" srcId="{9B40153D-D103-4F4F-8A9F-93C23D840237}" destId="{509C0E87-5D52-4154-A28D-5E02C8EFD44E}" srcOrd="0" destOrd="0" presId="urn:microsoft.com/office/officeart/2005/8/layout/cycle3"/>
    <dgm:cxn modelId="{BE8E7EFC-408A-4B09-BF46-B61889E36C6E}" srcId="{45A270C3-590A-428C-9CB8-87628B0AE9C1}" destId="{32A8FE38-6DCA-43E2-B463-F66FC5959FDD}" srcOrd="2" destOrd="0" parTransId="{212D12F3-7DDA-4529-96EB-CD231E3706C9}" sibTransId="{D9E77CEB-D3CF-4FC5-AA70-3415F4B57275}"/>
    <dgm:cxn modelId="{CF94502D-6866-4AE8-8CB2-3DA7080BF924}" type="presParOf" srcId="{94BB93CF-0D3D-4FF8-84EB-64E54236DF3F}" destId="{1CA77C47-BDBD-403B-895E-907C30AEB8B9}" srcOrd="0" destOrd="0" presId="urn:microsoft.com/office/officeart/2005/8/layout/cycle3"/>
    <dgm:cxn modelId="{88FE7714-E068-4B26-93A9-A296C677E06F}" type="presParOf" srcId="{1CA77C47-BDBD-403B-895E-907C30AEB8B9}" destId="{836014AC-4328-4B94-A32D-A52C8B335489}" srcOrd="0" destOrd="0" presId="urn:microsoft.com/office/officeart/2005/8/layout/cycle3"/>
    <dgm:cxn modelId="{EAB79FF5-231C-4FC2-9A1E-79E11BA2A6A1}" type="presParOf" srcId="{1CA77C47-BDBD-403B-895E-907C30AEB8B9}" destId="{86DCBFB0-F593-479F-BDB3-24AE8E987CB2}" srcOrd="1" destOrd="0" presId="urn:microsoft.com/office/officeart/2005/8/layout/cycle3"/>
    <dgm:cxn modelId="{C1212D21-A345-49F5-BFF4-30E688F14FF4}" type="presParOf" srcId="{1CA77C47-BDBD-403B-895E-907C30AEB8B9}" destId="{2A05D70B-5A9E-4D5A-BB6E-95A8BB21283A}" srcOrd="2" destOrd="0" presId="urn:microsoft.com/office/officeart/2005/8/layout/cycle3"/>
    <dgm:cxn modelId="{3FA9E5D0-9707-49EC-BD5C-C3D35C20427D}" type="presParOf" srcId="{1CA77C47-BDBD-403B-895E-907C30AEB8B9}" destId="{8B34CBEB-1DF2-4FE2-BAD3-89B1EC931E0B}" srcOrd="3" destOrd="0" presId="urn:microsoft.com/office/officeart/2005/8/layout/cycle3"/>
    <dgm:cxn modelId="{1F9A81B0-B93D-4236-96F3-6441EFA681C4}" type="presParOf" srcId="{1CA77C47-BDBD-403B-895E-907C30AEB8B9}" destId="{32A47616-9967-474D-9CF2-C21511529458}" srcOrd="4" destOrd="0" presId="urn:microsoft.com/office/officeart/2005/8/layout/cycle3"/>
    <dgm:cxn modelId="{544BCEF2-B98A-4192-B48C-1203B60E5AB7}" type="presParOf" srcId="{1CA77C47-BDBD-403B-895E-907C30AEB8B9}" destId="{509C0E87-5D52-4154-A28D-5E02C8EFD4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CBFB0-F593-479F-BDB3-24AE8E987CB2}">
      <dsp:nvSpPr>
        <dsp:cNvPr id="0" name=""/>
        <dsp:cNvSpPr/>
      </dsp:nvSpPr>
      <dsp:spPr>
        <a:xfrm>
          <a:off x="1197505" y="-28099"/>
          <a:ext cx="4963103" cy="4963103"/>
        </a:xfrm>
        <a:prstGeom prst="circularArrow">
          <a:avLst>
            <a:gd name="adj1" fmla="val 5544"/>
            <a:gd name="adj2" fmla="val 330680"/>
            <a:gd name="adj3" fmla="val 13782570"/>
            <a:gd name="adj4" fmla="val 1738192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014AC-4328-4B94-A32D-A52C8B335489}">
      <dsp:nvSpPr>
        <dsp:cNvPr id="0" name=""/>
        <dsp:cNvSpPr/>
      </dsp:nvSpPr>
      <dsp:spPr>
        <a:xfrm>
          <a:off x="2520369" y="2645"/>
          <a:ext cx="2317374" cy="1158687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сопоставлять</a:t>
          </a:r>
        </a:p>
      </dsp:txBody>
      <dsp:txXfrm>
        <a:off x="2576931" y="59207"/>
        <a:ext cx="2204250" cy="1045563"/>
      </dsp:txXfrm>
    </dsp:sp>
    <dsp:sp modelId="{2A05D70B-5A9E-4D5A-BB6E-95A8BB21283A}">
      <dsp:nvSpPr>
        <dsp:cNvPr id="0" name=""/>
        <dsp:cNvSpPr/>
      </dsp:nvSpPr>
      <dsp:spPr>
        <a:xfrm>
          <a:off x="4533244" y="1465084"/>
          <a:ext cx="2317374" cy="1158687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группировать</a:t>
          </a:r>
        </a:p>
      </dsp:txBody>
      <dsp:txXfrm>
        <a:off x="4589806" y="1521646"/>
        <a:ext cx="2204250" cy="1045563"/>
      </dsp:txXfrm>
    </dsp:sp>
    <dsp:sp modelId="{8B34CBEB-1DF2-4FE2-BAD3-89B1EC931E0B}">
      <dsp:nvSpPr>
        <dsp:cNvPr id="0" name=""/>
        <dsp:cNvSpPr/>
      </dsp:nvSpPr>
      <dsp:spPr>
        <a:xfrm>
          <a:off x="3764394" y="3831361"/>
          <a:ext cx="2317374" cy="1158687"/>
        </a:xfrm>
        <a:prstGeom prst="round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обобщать</a:t>
          </a:r>
        </a:p>
      </dsp:txBody>
      <dsp:txXfrm>
        <a:off x="3820956" y="3887923"/>
        <a:ext cx="2204250" cy="1045563"/>
      </dsp:txXfrm>
    </dsp:sp>
    <dsp:sp modelId="{32A47616-9967-474D-9CF2-C21511529458}">
      <dsp:nvSpPr>
        <dsp:cNvPr id="0" name=""/>
        <dsp:cNvSpPr/>
      </dsp:nvSpPr>
      <dsp:spPr>
        <a:xfrm>
          <a:off x="1276344" y="3831361"/>
          <a:ext cx="2317374" cy="1158687"/>
        </a:xfrm>
        <a:prstGeom prst="roundRect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классифицировать</a:t>
          </a:r>
        </a:p>
      </dsp:txBody>
      <dsp:txXfrm>
        <a:off x="1332906" y="3887923"/>
        <a:ext cx="2204250" cy="1045563"/>
      </dsp:txXfrm>
    </dsp:sp>
    <dsp:sp modelId="{509C0E87-5D52-4154-A28D-5E02C8EFD44E}">
      <dsp:nvSpPr>
        <dsp:cNvPr id="0" name=""/>
        <dsp:cNvSpPr/>
      </dsp:nvSpPr>
      <dsp:spPr>
        <a:xfrm>
          <a:off x="507494" y="1465084"/>
          <a:ext cx="2317374" cy="1158687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запоминать</a:t>
          </a:r>
        </a:p>
      </dsp:txBody>
      <dsp:txXfrm>
        <a:off x="564056" y="1521646"/>
        <a:ext cx="2204250" cy="104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6B97C9-C0B6-43DB-A2B4-9A34F5A1970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CDEF7A-B54B-4DA4-ABF5-D57D72773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00100" y="424227"/>
            <a:ext cx="78581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средней общеобразовательной школы №1 п.г.т. Безенчук муниципального района Безенчукский Самарской области структурного подразделения «детский сад Берёзка»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Использование кругов Эйлера в работе по формированию элементарных математических представлений у детей старшего дошкольного возраста.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Иванова Ю.С.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357166"/>
            <a:ext cx="8001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непересекающихся множества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00166" y="1285860"/>
            <a:ext cx="2928958" cy="3071834"/>
          </a:xfrm>
          <a:custGeom>
            <a:avLst/>
            <a:gdLst>
              <a:gd name="G0" fmla="+- 1656 0 0"/>
              <a:gd name="G1" fmla="+- 21600 0 1656"/>
              <a:gd name="G2" fmla="+- 21600 0 165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6" y="10800"/>
                </a:moveTo>
                <a:cubicBezTo>
                  <a:pt x="1656" y="15850"/>
                  <a:pt x="5750" y="19944"/>
                  <a:pt x="10800" y="19944"/>
                </a:cubicBezTo>
                <a:cubicBezTo>
                  <a:pt x="15850" y="19944"/>
                  <a:pt x="19944" y="15850"/>
                  <a:pt x="19944" y="10800"/>
                </a:cubicBezTo>
                <a:cubicBezTo>
                  <a:pt x="19944" y="5750"/>
                  <a:pt x="15850" y="1656"/>
                  <a:pt x="10800" y="1656"/>
                </a:cubicBezTo>
                <a:cubicBezTo>
                  <a:pt x="5750" y="1656"/>
                  <a:pt x="1656" y="5750"/>
                  <a:pt x="1656" y="10800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500694" y="1357298"/>
            <a:ext cx="3071834" cy="3143272"/>
          </a:xfrm>
          <a:custGeom>
            <a:avLst/>
            <a:gdLst>
              <a:gd name="G0" fmla="+- 1656 0 0"/>
              <a:gd name="G1" fmla="+- 21600 0 1656"/>
              <a:gd name="G2" fmla="+- 21600 0 165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6" y="10800"/>
                </a:moveTo>
                <a:cubicBezTo>
                  <a:pt x="1656" y="15850"/>
                  <a:pt x="5750" y="19944"/>
                  <a:pt x="10800" y="19944"/>
                </a:cubicBezTo>
                <a:cubicBezTo>
                  <a:pt x="15850" y="19944"/>
                  <a:pt x="19944" y="15850"/>
                  <a:pt x="19944" y="10800"/>
                </a:cubicBezTo>
                <a:cubicBezTo>
                  <a:pt x="19944" y="5750"/>
                  <a:pt x="15850" y="1656"/>
                  <a:pt x="10800" y="1656"/>
                </a:cubicBezTo>
                <a:cubicBezTo>
                  <a:pt x="5750" y="1656"/>
                  <a:pt x="1656" y="5750"/>
                  <a:pt x="1656" y="10800"/>
                </a:cubicBez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00" name="AutoShape 4"/>
          <p:cNvCxnSpPr>
            <a:cxnSpLocks noChangeShapeType="1"/>
          </p:cNvCxnSpPr>
          <p:nvPr/>
        </p:nvCxnSpPr>
        <p:spPr bwMode="auto">
          <a:xfrm rot="10800000" flipV="1">
            <a:off x="1571604" y="4357694"/>
            <a:ext cx="1714514" cy="14287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1" name="AutoShape 5"/>
          <p:cNvCxnSpPr>
            <a:cxnSpLocks noChangeShapeType="1"/>
          </p:cNvCxnSpPr>
          <p:nvPr/>
        </p:nvCxnSpPr>
        <p:spPr bwMode="auto">
          <a:xfrm>
            <a:off x="6429388" y="4357694"/>
            <a:ext cx="2000264" cy="15716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 rot="19275129">
            <a:off x="893565" y="4867789"/>
            <a:ext cx="405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Толстые геометрические фигуры</a:t>
            </a:r>
          </a:p>
        </p:txBody>
      </p:sp>
      <p:sp>
        <p:nvSpPr>
          <p:cNvPr id="8" name="Прямоугольник 7"/>
          <p:cNvSpPr/>
          <p:nvPr/>
        </p:nvSpPr>
        <p:spPr>
          <a:xfrm rot="2243318">
            <a:off x="4862871" y="4862019"/>
            <a:ext cx="3914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Тонкие геометрические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285728"/>
            <a:ext cx="77867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организации игр и упражнений с обручами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младшем (среднем) возрасте.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совместно с педагогом определяют признак предмета и выбирают соответственно карточку с символом, на которой обозначен данный признак (цвет, форма, размер, толщина) и располагают ее в обруч.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 очереди раскладывают предметы (карточки с обозначением предметов), проговаривая их признаки. Начать выполнения игр и упражнений может воспитатель.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0"/>
            <a:ext cx="778674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организации игр и упражнений с обручами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старшем возрасте.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совместно с педагогом определяют признаки предметов и выбирают соответственно карточки с символами, на которой обозначены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признаки (цвет, форма, размер, толщина) и располагают ее в обруч.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Педагог обращает внимание детей, что в пересечение двух обручей образовалось новое множество. Дети проговаривают признаки тех предметов, которые будут располагаться в данном множестве.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Дети самостоятельно раскладывают предметы в обручи, соотнося их по признакам. После того как дети разложили предметы, педагог предлагает им проверить правильность выполнения задания. Обращаясь к детям он просит несколько человек из присутствующих пояснить почему он сделал такой выбор.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чтобы реализовывать индивидуальный подход, целесообразно организовывать работу с учетом трех уровней развития детей (низкий, средний, высокий).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285728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 для игр с обручами.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Zg2XeI4IE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2214579" cy="1660934"/>
          </a:xfrm>
          <a:prstGeom prst="rect">
            <a:avLst/>
          </a:prstGeom>
          <a:noFill/>
        </p:spPr>
      </p:pic>
      <p:pic>
        <p:nvPicPr>
          <p:cNvPr id="4099" name="Picture 3" descr="C:\Users\User\Pictures\sbhyutAaQ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357694"/>
            <a:ext cx="2143140" cy="1607355"/>
          </a:xfrm>
          <a:prstGeom prst="rect">
            <a:avLst/>
          </a:prstGeom>
          <a:noFill/>
        </p:spPr>
      </p:pic>
      <p:pic>
        <p:nvPicPr>
          <p:cNvPr id="4100" name="Picture 4" descr="C:\Users\User\Pictures\5stEFfkmU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000240"/>
            <a:ext cx="2214578" cy="1660934"/>
          </a:xfrm>
          <a:prstGeom prst="rect">
            <a:avLst/>
          </a:prstGeom>
          <a:noFill/>
        </p:spPr>
      </p:pic>
      <p:pic>
        <p:nvPicPr>
          <p:cNvPr id="4101" name="Picture 5" descr="C:\Users\User\Pictures\Pth6MIOLPn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357694"/>
            <a:ext cx="2143140" cy="1607355"/>
          </a:xfrm>
          <a:prstGeom prst="rect">
            <a:avLst/>
          </a:prstGeom>
          <a:noFill/>
        </p:spPr>
      </p:pic>
      <p:pic>
        <p:nvPicPr>
          <p:cNvPr id="4102" name="Picture 6" descr="C:\Users\User\Pictures\RImDysr9N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000240"/>
            <a:ext cx="2286016" cy="1714512"/>
          </a:xfrm>
          <a:prstGeom prst="rect">
            <a:avLst/>
          </a:prstGeom>
          <a:noFill/>
        </p:spPr>
      </p:pic>
      <p:pic>
        <p:nvPicPr>
          <p:cNvPr id="1026" name="Picture 2" descr="C:\Users\User\Pictures\-A9eKalTig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357694"/>
            <a:ext cx="2191671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Условные обозначения: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Геометрические фигуры (квадрат,  треугольник, прямоугольник, круг)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Толщина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Геометрические фигуры (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квадрат, н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треугольник,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прямоугольник,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Толщина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 (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красный,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синий,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желтый и т.д.)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357166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формирования понятия об отрицании некоторого свойства.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(знак отрицания «НЕ»)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Pictures\Круги_Эйлера-114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7179481" cy="377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71462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507207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геометрическая схема, с помощью которой можно наглядно отобразить отношения между понятиями или множествами объектов. </a:t>
            </a:r>
          </a:p>
        </p:txBody>
      </p:sp>
      <p:pic>
        <p:nvPicPr>
          <p:cNvPr id="1026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858048" cy="513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4786322"/>
            <a:ext cx="7286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Леонард Эйлер</a:t>
            </a:r>
          </a:p>
          <a:p>
            <a:pPr algn="just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швейцарский, немецкий и российский математик, механик, физик, академик</a:t>
            </a:r>
          </a:p>
        </p:txBody>
      </p:sp>
      <p:pic>
        <p:nvPicPr>
          <p:cNvPr id="9217" name="Picture 1" descr="C:\Users\User\Pictures\7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929354" cy="405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357166"/>
            <a:ext cx="7715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обручами - это освоение умения классифицировать множества по двум или нескольким свойствам.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Pictures\b3JtLMKbT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6024573" cy="451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85852" y="1357298"/>
          <a:ext cx="735811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Круги Эйлера помогают ребенку: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_33070-4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1" y="0"/>
            <a:ext cx="3910019" cy="3910019"/>
          </a:xfrm>
          <a:prstGeom prst="rect">
            <a:avLst/>
          </a:prstGeom>
          <a:noFill/>
        </p:spPr>
      </p:pic>
      <p:pic>
        <p:nvPicPr>
          <p:cNvPr id="2051" name="Picture 3" descr="C:\Users\User\Pictures\Психотип-ребен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4429156" cy="31885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928670"/>
            <a:ext cx="52864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Основной метод развития –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проблемно – поисковый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643446"/>
            <a:ext cx="4000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Главная форма организации –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357166"/>
            <a:ext cx="778674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 использования кругов Эйлера в работе с детьми: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представление о математических понятиях (кодирование, кодирование со знаком отрицания).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логическое мышление.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представление о множестве, операции над множествами (сравнение, классификация).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 (по одному, двум, трем), объяснять сходства и различия объектов, обосновывать свои рассуждения.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психические функции, связанные с речевой деятельностью.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самостоятельность, инициативу, настойчивость в достижении цели, преодолении трудностей.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Pictures\2heh13c0W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2786082" cy="2089562"/>
          </a:xfrm>
          <a:prstGeom prst="rect">
            <a:avLst/>
          </a:prstGeom>
          <a:noFill/>
        </p:spPr>
      </p:pic>
      <p:pic>
        <p:nvPicPr>
          <p:cNvPr id="5124" name="Picture 4" descr="C:\Users\User\Pictures\TwAMaGLGg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429132"/>
            <a:ext cx="2786082" cy="2089562"/>
          </a:xfrm>
          <a:prstGeom prst="rect">
            <a:avLst/>
          </a:prstGeom>
          <a:noFill/>
        </p:spPr>
      </p:pic>
      <p:pic>
        <p:nvPicPr>
          <p:cNvPr id="5125" name="Picture 5" descr="C:\Users\User\Pictures\qNOi2Zn_n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2762233" cy="2071675"/>
          </a:xfrm>
          <a:prstGeom prst="rect">
            <a:avLst/>
          </a:prstGeom>
          <a:noFill/>
        </p:spPr>
      </p:pic>
      <p:pic>
        <p:nvPicPr>
          <p:cNvPr id="5126" name="Picture 6" descr="C:\Users\User\Pictures\IK4n0bnf-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857364"/>
            <a:ext cx="2762233" cy="20716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428736"/>
            <a:ext cx="2688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младшей группе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28" y="4000504"/>
            <a:ext cx="335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8794" y="4000504"/>
            <a:ext cx="2236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8" y="1357298"/>
            <a:ext cx="222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средней группе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285728"/>
            <a:ext cx="5897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Система работы 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использования  кругов Эйлера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Перед проведением игр с двумя обручами необходима подготовительная работа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User\Pictures\x8oD2kqvy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571612"/>
            <a:ext cx="2571768" cy="1928826"/>
          </a:xfrm>
          <a:prstGeom prst="rect">
            <a:avLst/>
          </a:prstGeom>
          <a:noFill/>
        </p:spPr>
      </p:pic>
      <p:pic>
        <p:nvPicPr>
          <p:cNvPr id="3075" name="Picture 3" descr="C:\Users\User\Pictures\x0L3wivet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4905411" cy="367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548</Words>
  <Application>Microsoft Macintosh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Круги Эйлера помогают ребенку: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Тимур Мирхамедов</cp:lastModifiedBy>
  <cp:revision>22</cp:revision>
  <dcterms:created xsi:type="dcterms:W3CDTF">2020-02-04T10:28:17Z</dcterms:created>
  <dcterms:modified xsi:type="dcterms:W3CDTF">2020-02-24T16:30:55Z</dcterms:modified>
</cp:coreProperties>
</file>